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6" r:id="rId2"/>
    <p:sldId id="269" r:id="rId3"/>
    <p:sldId id="270" r:id="rId4"/>
    <p:sldId id="271" r:id="rId5"/>
    <p:sldId id="274" r:id="rId6"/>
    <p:sldId id="275" r:id="rId7"/>
    <p:sldId id="276" r:id="rId8"/>
    <p:sldId id="279" r:id="rId9"/>
    <p:sldId id="277" r:id="rId10"/>
    <p:sldId id="278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5" r:id="rId19"/>
    <p:sldId id="288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263" r:id="rId29"/>
    <p:sldId id="264" r:id="rId30"/>
    <p:sldId id="265" r:id="rId31"/>
    <p:sldId id="262" r:id="rId32"/>
    <p:sldId id="302" r:id="rId33"/>
    <p:sldId id="335" r:id="rId34"/>
    <p:sldId id="300" r:id="rId35"/>
    <p:sldId id="301" r:id="rId36"/>
    <p:sldId id="303" r:id="rId37"/>
    <p:sldId id="304" r:id="rId38"/>
    <p:sldId id="305" r:id="rId39"/>
    <p:sldId id="306" r:id="rId40"/>
    <p:sldId id="307" r:id="rId41"/>
    <p:sldId id="272" r:id="rId42"/>
    <p:sldId id="273" r:id="rId43"/>
    <p:sldId id="337" r:id="rId44"/>
    <p:sldId id="289" r:id="rId45"/>
    <p:sldId id="290" r:id="rId46"/>
    <p:sldId id="291" r:id="rId47"/>
    <p:sldId id="33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39" r:id="rId69"/>
    <p:sldId id="340" r:id="rId70"/>
    <p:sldId id="342" r:id="rId71"/>
    <p:sldId id="343" r:id="rId72"/>
    <p:sldId id="341" r:id="rId73"/>
    <p:sldId id="267" r:id="rId74"/>
    <p:sldId id="268" r:id="rId75"/>
    <p:sldId id="266" r:id="rId76"/>
    <p:sldId id="261" r:id="rId77"/>
    <p:sldId id="260" r:id="rId78"/>
    <p:sldId id="344" r:id="rId79"/>
    <p:sldId id="345" r:id="rId80"/>
    <p:sldId id="346" r:id="rId81"/>
    <p:sldId id="336" r:id="rId82"/>
    <p:sldId id="258" r:id="rId83"/>
    <p:sldId id="259" r:id="rId84"/>
    <p:sldId id="329" r:id="rId85"/>
    <p:sldId id="330" r:id="rId86"/>
    <p:sldId id="331" r:id="rId87"/>
    <p:sldId id="332" r:id="rId88"/>
    <p:sldId id="333" r:id="rId89"/>
    <p:sldId id="334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5B678-6CD8-354A-99C8-0FAA1A25F517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7E4E-1A6A-DF4C-9244-57FAF7453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55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3007A-A6EB-6049-A251-0774F8ED762B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674AA-AA06-EB43-B6F8-F3E378D34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0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www.amazon.com</a:t>
            </a:r>
            <a:r>
              <a:rPr lang="en-US" dirty="0" smtClean="0"/>
              <a:t>/Top-Secret-</a:t>
            </a:r>
            <a:r>
              <a:rPr lang="en-US" dirty="0" err="1" smtClean="0"/>
              <a:t>Rosies</a:t>
            </a:r>
            <a:r>
              <a:rPr lang="en-US" dirty="0" smtClean="0"/>
              <a:t>-Female-Computers/</a:t>
            </a:r>
            <a:r>
              <a:rPr lang="en-US" dirty="0" err="1" smtClean="0"/>
              <a:t>dp</a:t>
            </a:r>
            <a:r>
              <a:rPr lang="en-US" dirty="0" smtClean="0"/>
              <a:t>/B00N6IV2SC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2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www.extremetech.com</a:t>
            </a:r>
            <a:r>
              <a:rPr lang="en-US" dirty="0" smtClean="0"/>
              <a:t>/computing/181102-ibm-power8-openpower-x86-server-monopoly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1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Order_of_magnitude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2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/wiki/Transistor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67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prezi.com</a:t>
            </a:r>
            <a:r>
              <a:rPr lang="en-US" dirty="0" smtClean="0"/>
              <a:t>/</a:t>
            </a:r>
            <a:r>
              <a:rPr lang="en-US" dirty="0" err="1" smtClean="0"/>
              <a:t>jsucvixpkdom</a:t>
            </a:r>
            <a:r>
              <a:rPr lang="en-US" dirty="0" smtClean="0"/>
              <a:t>/the-invention-of-the-transistor/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31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Moore's_law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8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www.aspistrategist.org.au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-content/uploads/2013/04/Transistor_Count_and_Moores_Law_-_2011.svg-copy.jpg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5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regmedia.co.uk</a:t>
            </a:r>
            <a:r>
              <a:rPr lang="en-US" dirty="0" smtClean="0"/>
              <a:t>/2014/11/10/</a:t>
            </a:r>
            <a:r>
              <a:rPr lang="en-US" dirty="0" err="1" smtClean="0"/>
              <a:t>disk_capacity_increase.jpg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0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http://s3.amazonaws.com/</a:t>
            </a:r>
            <a:r>
              <a:rPr lang="en-US" dirty="0" err="1" smtClean="0"/>
              <a:t>media.nngroup.com</a:t>
            </a:r>
            <a:r>
              <a:rPr lang="en-US" dirty="0" smtClean="0"/>
              <a:t>/media/editor/2014/08/08/internet-bandwidth-nielsens-law-1983-2914.png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5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teraflops, 8B transistors, 60 cores,</a:t>
            </a:r>
            <a:r>
              <a:rPr lang="en-US" baseline="0" dirty="0" smtClean="0"/>
              <a:t> 240 threads, 16GB near </a:t>
            </a:r>
            <a:r>
              <a:rPr lang="en-US" baseline="0" dirty="0" err="1" smtClean="0"/>
              <a:t>memorym</a:t>
            </a:r>
            <a:r>
              <a:rPr lang="en-US" baseline="0" dirty="0" smtClean="0"/>
              <a:t> 6 4DDR slot (384G memory), 2 </a:t>
            </a:r>
            <a:r>
              <a:rPr lang="en-US" baseline="0" dirty="0" err="1" smtClean="0"/>
              <a:t>PCIe</a:t>
            </a:r>
            <a:r>
              <a:rPr lang="en-US" baseline="0" dirty="0" smtClean="0"/>
              <a:t> connections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0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micro.magnet.fsu.edu</a:t>
            </a:r>
            <a:r>
              <a:rPr lang="en-US" dirty="0" smtClean="0"/>
              <a:t>/creatures/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0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www.dailymail.co.uk</a:t>
            </a:r>
            <a:r>
              <a:rPr lang="en-US" dirty="0" smtClean="0"/>
              <a:t>/news/article-2551486/Pictured-time-The-women-code-breakers-operated-worlds-electronic-computer-Second-World-War.html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2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www.lions-wing.net</a:t>
            </a:r>
            <a:r>
              <a:rPr lang="en-US" dirty="0" smtClean="0"/>
              <a:t>/lessons/hardware/</a:t>
            </a:r>
            <a:r>
              <a:rPr lang="en-US" dirty="0" err="1" smtClean="0"/>
              <a:t>hard.html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Memory_hierarchy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5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Video_card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5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www.embedded.com</a:t>
            </a:r>
            <a:r>
              <a:rPr lang="en-US" dirty="0" smtClean="0"/>
              <a:t>/electronics-blogs/beginner-s-corner/4024879/Introduction-to-direct-memory-access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9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www.anandtech.com</a:t>
            </a:r>
            <a:r>
              <a:rPr lang="en-US" dirty="0" smtClean="0"/>
              <a:t>/show/1702/2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6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people.cs.clemson.edu</a:t>
            </a:r>
            <a:r>
              <a:rPr lang="en-US" dirty="0" smtClean="0"/>
              <a:t>/~mark/330/p6.html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techreport.com</a:t>
            </a:r>
            <a:r>
              <a:rPr lang="en-US" dirty="0" smtClean="0"/>
              <a:t>/review/15818/intel-core-i7-processors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674AA-AA06-EB43-B6F8-F3E378D347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cover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1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6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62CE-425F-F042-8B1D-B64F0F7F4EE5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7A2A-2EE9-3F40-8691-3620E5D9338A}" type="datetime1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7052-F9E3-DF4C-AF62-29B65AE92FBB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13D5-119A-9C4A-90AC-C8FE640EF901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powerpoint template second page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7" t="93074" r="-10087"/>
          <a:stretch/>
        </p:blipFill>
        <p:spPr>
          <a:xfrm>
            <a:off x="-624501" y="6173362"/>
            <a:ext cx="10675614" cy="4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1814" y="6220175"/>
            <a:ext cx="699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65ED-35D7-4244-9BC5-BE9CCC9B9E6A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366" y="62267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6966" y="6220175"/>
            <a:ext cx="659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AF3E6-9EE9-0245-A229-A992C92CB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6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37.png"/><Relationship Id="rId7" Type="http://schemas.openxmlformats.org/officeDocument/2006/relationships/oleObject" Target="../embeddings/oleObject6.bin"/><Relationship Id="rId8" Type="http://schemas.openxmlformats.org/officeDocument/2006/relationships/image" Target="../media/image3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Computer Operators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0802" r="-1080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8B31-8D29-3146-A68A-C0D22B42569E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Gates</a:t>
            </a:r>
          </a:p>
          <a:p>
            <a:pPr lvl="1"/>
            <a:r>
              <a:rPr lang="en-US" dirty="0" smtClean="0"/>
              <a:t>AND, OR, XOR, NOT, connections</a:t>
            </a:r>
          </a:p>
          <a:p>
            <a:pPr lvl="1"/>
            <a:r>
              <a:rPr lang="en-US" dirty="0" smtClean="0"/>
              <a:t>Similar to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9C2E-CCCB-A84C-BBE7-37B9FFB63F90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Logical Operations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19325"/>
              </p:ext>
            </p:extLst>
          </p:nvPr>
        </p:nvGraphicFramePr>
        <p:xfrm>
          <a:off x="457200" y="2037644"/>
          <a:ext cx="3719688" cy="1504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9896"/>
                <a:gridCol w="1239896"/>
                <a:gridCol w="1239896"/>
              </a:tblGrid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A AND 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!B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35606-8EF6-0E42-AF58-B25EC37E5F78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624246"/>
              </p:ext>
            </p:extLst>
          </p:nvPr>
        </p:nvGraphicFramePr>
        <p:xfrm>
          <a:off x="4826001" y="2037643"/>
          <a:ext cx="3860799" cy="1504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933"/>
                <a:gridCol w="1286933"/>
                <a:gridCol w="1286933"/>
              </a:tblGrid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A OR 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!B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467810"/>
              </p:ext>
            </p:extLst>
          </p:nvPr>
        </p:nvGraphicFramePr>
        <p:xfrm>
          <a:off x="457200" y="4038599"/>
          <a:ext cx="3860799" cy="1504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933"/>
                <a:gridCol w="1286933"/>
                <a:gridCol w="1286933"/>
              </a:tblGrid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A XOR 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!B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80921"/>
              </p:ext>
            </p:extLst>
          </p:nvPr>
        </p:nvGraphicFramePr>
        <p:xfrm>
          <a:off x="4826001" y="4038599"/>
          <a:ext cx="2573866" cy="1504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933"/>
                <a:gridCol w="1286933"/>
              </a:tblGrid>
              <a:tr h="501415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41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!A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2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(Half) Addition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259043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+ 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!A (A=0)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(10)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!B (B=0)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4AA0-3274-1D4B-8C5A-29290D4B606A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9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645385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+ B + 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A=0,B=0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A=1,B=0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A=1,B=1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A=1,B=0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C=0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</a:t>
                      </a:r>
                      <a:r>
                        <a:rPr lang="en-US" baseline="0" dirty="0" smtClean="0"/>
                        <a:t> 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C=1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D9F9-70AE-8348-B593-67DBC58D6EAD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 = A XOR B XOR C</a:t>
            </a:r>
          </a:p>
          <a:p>
            <a:r>
              <a:rPr lang="en-US" dirty="0" smtClean="0"/>
              <a:t>Carry = (A AND B) OR (C AND (A XOR B)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C45D-75A3-A14F-93D5-27215872454E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69" y="3139304"/>
            <a:ext cx="3744702" cy="23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processing unit (CPU)</a:t>
            </a:r>
          </a:p>
          <a:p>
            <a:r>
              <a:rPr lang="en-US" dirty="0" smtClean="0"/>
              <a:t>Main memory (DRAM)</a:t>
            </a:r>
          </a:p>
          <a:p>
            <a:r>
              <a:rPr lang="en-US" dirty="0" smtClean="0"/>
              <a:t>Input/output (I/O)</a:t>
            </a:r>
          </a:p>
          <a:p>
            <a:pPr lvl="1"/>
            <a:r>
              <a:rPr lang="en-US" dirty="0" smtClean="0"/>
              <a:t>Keyboards, monitors, disks,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F001-749C-3E43-96C1-CA62EBFFEF5F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0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C1DD-D610-8C47-BEAE-B4520579FC58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-2677" b="-2677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51564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A7935-D73A-E94D-BC81-F136C010BB9E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-76676" r="-7667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5356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“brains”</a:t>
            </a:r>
          </a:p>
          <a:p>
            <a:r>
              <a:rPr lang="en-US" dirty="0" smtClean="0"/>
              <a:t>Fetches instructions and input</a:t>
            </a:r>
          </a:p>
          <a:p>
            <a:r>
              <a:rPr lang="en-US" dirty="0" smtClean="0"/>
              <a:t>Operates on them</a:t>
            </a:r>
          </a:p>
          <a:p>
            <a:r>
              <a:rPr lang="en-US" dirty="0" smtClean="0"/>
              <a:t>Produces output</a:t>
            </a:r>
          </a:p>
          <a:p>
            <a:r>
              <a:rPr lang="en-US" dirty="0" smtClean="0"/>
              <a:t>Has an Arithmetic and Logic Unit (ALU)</a:t>
            </a:r>
          </a:p>
          <a:p>
            <a:r>
              <a:rPr lang="en-US" dirty="0" smtClean="0"/>
              <a:t>Stores temporary results in registers (very fast memory)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3D02-C913-124A-89A8-E0FD8E8F0127}" type="datetime1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tao</a:t>
            </a:r>
            <a:r>
              <a:rPr lang="en-US" dirty="0"/>
              <a:t> that can be told</a:t>
            </a:r>
            <a:br>
              <a:rPr lang="en-US" dirty="0"/>
            </a:br>
            <a:r>
              <a:rPr lang="en-US" dirty="0"/>
              <a:t>is not the eternal Tao.</a:t>
            </a:r>
            <a:br>
              <a:rPr lang="en-US" dirty="0"/>
            </a:br>
            <a:r>
              <a:rPr lang="en-US" dirty="0"/>
              <a:t>The name that can be named</a:t>
            </a:r>
            <a:br>
              <a:rPr lang="en-US" dirty="0"/>
            </a:br>
            <a:r>
              <a:rPr lang="en-US" dirty="0"/>
              <a:t>is not the eternal Name.</a:t>
            </a:r>
          </a:p>
          <a:p>
            <a:r>
              <a:rPr lang="en-US" dirty="0"/>
              <a:t>The unnamable is the eternally real.</a:t>
            </a:r>
            <a:br>
              <a:rPr lang="en-US" dirty="0"/>
            </a:br>
            <a:r>
              <a:rPr lang="en-US" dirty="0"/>
              <a:t>Naming is the origin</a:t>
            </a:r>
            <a:br>
              <a:rPr lang="en-US" dirty="0"/>
            </a:br>
            <a:r>
              <a:rPr lang="en-US" dirty="0"/>
              <a:t>of all particular things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D43D-B4B5-B244-A7EC-ABFAE34C721C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3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CPU, memory, and I/O need to communicate</a:t>
            </a:r>
          </a:p>
          <a:p>
            <a:r>
              <a:rPr lang="en-US" dirty="0" smtClean="0"/>
              <a:t>A bus is a collection of wires</a:t>
            </a:r>
          </a:p>
          <a:p>
            <a:pPr lvl="1"/>
            <a:r>
              <a:rPr lang="en-US" dirty="0" smtClean="0"/>
              <a:t>Sometime on printed circuit board (PCB)</a:t>
            </a:r>
          </a:p>
          <a:p>
            <a:pPr lvl="1"/>
            <a:r>
              <a:rPr lang="en-US" dirty="0" smtClean="0"/>
              <a:t>Sometimes external such as universal serial bus (USB) cables</a:t>
            </a:r>
          </a:p>
          <a:p>
            <a:pPr lvl="1"/>
            <a:r>
              <a:rPr lang="en-US" dirty="0" smtClean="0"/>
              <a:t>Contains control and data lines</a:t>
            </a:r>
          </a:p>
          <a:p>
            <a:pPr lvl="1"/>
            <a:r>
              <a:rPr lang="en-US" dirty="0" smtClean="0"/>
              <a:t>Control allows different components access</a:t>
            </a:r>
          </a:p>
          <a:p>
            <a:pPr lvl="1"/>
            <a:r>
              <a:rPr lang="en-US" dirty="0" smtClean="0"/>
              <a:t>Combination of low (e.g. USB) and high (e.g. memory) buses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039F-24FD-3649-BA26-20EA34E90282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3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PCs have expansion slots to add more cards for more functionality</a:t>
            </a:r>
          </a:p>
          <a:p>
            <a:r>
              <a:rPr lang="en-US" dirty="0" smtClean="0"/>
              <a:t>Peripheral component interconnect (PCI) and its variants typical today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D633-A51E-F045-A830-4C5B17F6D6DD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Pesky speed of light</a:t>
            </a:r>
          </a:p>
          <a:p>
            <a:r>
              <a:rPr lang="en-US" dirty="0" smtClean="0"/>
              <a:t>Buses are one at a time</a:t>
            </a:r>
          </a:p>
          <a:p>
            <a:r>
              <a:rPr lang="en-US" dirty="0" smtClean="0"/>
              <a:t>CPU faster than memory faster than peripherals faster than humans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CDE8-3456-0248-93AB-11D47674A0CC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an operation takes to complete</a:t>
            </a:r>
          </a:p>
          <a:p>
            <a:r>
              <a:rPr lang="en-US" dirty="0" smtClean="0"/>
              <a:t>Speeding up individual components helps</a:t>
            </a:r>
          </a:p>
          <a:p>
            <a:pPr lvl="1"/>
            <a:r>
              <a:rPr lang="en-US" dirty="0" smtClean="0"/>
              <a:t>Smaller is typically faster</a:t>
            </a:r>
          </a:p>
          <a:p>
            <a:pPr lvl="1"/>
            <a:r>
              <a:rPr lang="en-US" dirty="0" smtClean="0"/>
              <a:t>Integrate as much as possible</a:t>
            </a:r>
          </a:p>
          <a:p>
            <a:pPr lvl="1"/>
            <a:r>
              <a:rPr lang="en-US" dirty="0" smtClean="0"/>
              <a:t>Keep data close to processor</a:t>
            </a:r>
          </a:p>
          <a:p>
            <a:pPr lvl="1"/>
            <a:r>
              <a:rPr lang="en-US" dirty="0" smtClean="0"/>
              <a:t>But system must be balanced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2AEF-9768-904F-BF40-395DCDD48297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1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New faster technology</a:t>
            </a:r>
          </a:p>
          <a:p>
            <a:r>
              <a:rPr lang="en-US" dirty="0" smtClean="0"/>
              <a:t>Keep data close to processor</a:t>
            </a:r>
          </a:p>
          <a:p>
            <a:r>
              <a:rPr lang="en-US" dirty="0" smtClean="0"/>
              <a:t>Cache</a:t>
            </a:r>
          </a:p>
          <a:p>
            <a:pPr lvl="1"/>
            <a:r>
              <a:rPr lang="en-US" dirty="0" smtClean="0"/>
              <a:t>Many layers</a:t>
            </a:r>
          </a:p>
          <a:p>
            <a:r>
              <a:rPr lang="en-US" dirty="0" smtClean="0"/>
              <a:t>Optimize CPU</a:t>
            </a:r>
          </a:p>
          <a:p>
            <a:r>
              <a:rPr lang="en-US" dirty="0" smtClean="0"/>
              <a:t>Integrate more functionality on one chip</a:t>
            </a:r>
          </a:p>
          <a:p>
            <a:r>
              <a:rPr lang="en-US" dirty="0" smtClean="0"/>
              <a:t>Multiple buses – “channels”</a:t>
            </a:r>
          </a:p>
          <a:p>
            <a:r>
              <a:rPr lang="en-US" dirty="0" smtClean="0"/>
              <a:t>Alternatives (e.g.: GPU processing)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D931-B71B-A847-903B-A2F8578D65BF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17618" r="-1761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7582-0482-E445-AA42-49B1E69CC9F5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sometimes busses</a:t>
            </a:r>
          </a:p>
          <a:p>
            <a:r>
              <a:rPr lang="en-US" dirty="0" smtClean="0"/>
              <a:t>Wider</a:t>
            </a:r>
          </a:p>
          <a:p>
            <a:r>
              <a:rPr lang="en-US" dirty="0" smtClean="0"/>
              <a:t>Faster</a:t>
            </a:r>
          </a:p>
          <a:p>
            <a:r>
              <a:rPr lang="en-US" dirty="0" smtClean="0"/>
              <a:t>Specialized</a:t>
            </a:r>
          </a:p>
          <a:p>
            <a:pPr lvl="1"/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F444-02BE-E845-8AA8-BE217320D75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CPUs</a:t>
            </a:r>
          </a:p>
          <a:p>
            <a:pPr lvl="1"/>
            <a:r>
              <a:rPr lang="en-US" dirty="0" smtClean="0"/>
              <a:t>If on one chip: cores</a:t>
            </a:r>
          </a:p>
          <a:p>
            <a:r>
              <a:rPr lang="en-US" dirty="0" smtClean="0"/>
              <a:t>Specialized processors</a:t>
            </a:r>
          </a:p>
          <a:p>
            <a:pPr lvl="1"/>
            <a:r>
              <a:rPr lang="en-US" dirty="0" smtClean="0"/>
              <a:t>I/O</a:t>
            </a:r>
          </a:p>
          <a:p>
            <a:pPr lvl="2"/>
            <a:r>
              <a:rPr lang="en-US" dirty="0" smtClean="0"/>
              <a:t>Interrupt driven</a:t>
            </a:r>
          </a:p>
          <a:p>
            <a:pPr lvl="1"/>
            <a:r>
              <a:rPr lang="en-US" dirty="0" smtClean="0"/>
              <a:t>GPU</a:t>
            </a:r>
          </a:p>
          <a:p>
            <a:pPr lvl="1"/>
            <a:r>
              <a:rPr lang="en-US" dirty="0" smtClean="0"/>
              <a:t>Direct Memory Access (DMA)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BD7-BC46-5347-99C3-952C8DFD3F28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8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</a:t>
            </a:r>
            <a:r>
              <a:rPr lang="en-US" dirty="0" err="1" smtClean="0"/>
              <a:t>PCIe</a:t>
            </a:r>
            <a:r>
              <a:rPr lang="en-US" dirty="0" smtClean="0"/>
              <a:t> Graphics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140" r="-1140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057E-D7EC-E54E-A8D6-D68087C772BF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Integrated with Partitioned Memory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40" r="-1140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24496-EFE4-4940-87BD-3B5BA81EE550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Programs</a:t>
            </a:r>
          </a:p>
          <a:p>
            <a:r>
              <a:rPr lang="en-US" dirty="0" smtClean="0"/>
              <a:t>Operating system</a:t>
            </a:r>
          </a:p>
          <a:p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Programs are data and operating systems are programs</a:t>
            </a:r>
          </a:p>
          <a:p>
            <a:pPr lvl="1"/>
            <a:r>
              <a:rPr lang="en-US" dirty="0" smtClean="0"/>
              <a:t>So, hardware and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A3FE-B808-C447-BB4F-89F6EC1355E5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with </a:t>
            </a:r>
            <a:r>
              <a:rPr lang="en-US" dirty="0" smtClean="0"/>
              <a:t>Unified Memory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40" r="-1140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476A-6F7E-8340-94A9-DE1591F16BB3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Memory 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2377" b="-2377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9097-71EA-C448-9083-8D8660778744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Shot of Single CPU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77100" r="-7710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FECA0-C351-074B-8189-71C67BF70129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-47751" r="-4775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1085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dirty="0"/>
              <a:t>7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6974" r="-697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D591-CB30-564D-92D2-D85BC7A0E6DA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8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8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430" r="-43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0FE39-07AC-6B41-BAE4-BB57A4DB542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Pentium vs. i7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682154"/>
              </p:ext>
            </p:extLst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Pentium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1993 – 1999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2011 – present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</a:t>
                      </a:r>
                      <a:r>
                        <a:rPr lang="en-US" baseline="0" dirty="0" smtClean="0"/>
                        <a:t>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– 200 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–</a:t>
                      </a:r>
                      <a:r>
                        <a:rPr lang="en-US" baseline="0" dirty="0" smtClean="0"/>
                        <a:t> 4 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 – 350 nm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– 22 nm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Transistors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731M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– 15.5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 – 150 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– 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– 66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 – 6.4</a:t>
                      </a:r>
                      <a:r>
                        <a:rPr lang="en-US" baseline="0" dirty="0" smtClean="0"/>
                        <a:t> GT/s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L1 cache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64KB per 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L2 cache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6x256 KB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L3 cache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– 20 MB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BE81-DD20-3041-ABB6-A17C74225D63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Chip size</a:t>
            </a:r>
          </a:p>
          <a:p>
            <a:pPr lvl="1"/>
            <a:r>
              <a:rPr lang="en-US" dirty="0" smtClean="0"/>
              <a:t>Larger allow more functionality, but has more defects per chip</a:t>
            </a:r>
          </a:p>
          <a:p>
            <a:r>
              <a:rPr lang="en-US" dirty="0" smtClean="0"/>
              <a:t>Width of transistors</a:t>
            </a:r>
          </a:p>
          <a:p>
            <a:pPr lvl="1"/>
            <a:r>
              <a:rPr lang="en-US" dirty="0" smtClean="0"/>
              <a:t>Smaller is faster and less power, but quantum effects start</a:t>
            </a:r>
          </a:p>
          <a:p>
            <a:r>
              <a:rPr lang="en-US" dirty="0" smtClean="0"/>
              <a:t>Clock speed</a:t>
            </a:r>
          </a:p>
          <a:p>
            <a:pPr lvl="1"/>
            <a:r>
              <a:rPr lang="en-US" dirty="0" smtClean="0"/>
              <a:t>Faster is better, but not always directly related to computing power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28B1-AC85-9743-A0B1-4B5AAD1521F9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Usually the limiting figure</a:t>
            </a:r>
          </a:p>
          <a:p>
            <a:pPr lvl="1"/>
            <a:r>
              <a:rPr lang="en-US" dirty="0" smtClean="0"/>
              <a:t>150W from something smaller than a postage stamp</a:t>
            </a:r>
          </a:p>
          <a:p>
            <a:pPr lvl="1"/>
            <a:r>
              <a:rPr lang="en-US" dirty="0" smtClean="0"/>
              <a:t>Power = heat</a:t>
            </a:r>
          </a:p>
          <a:p>
            <a:pPr lvl="1"/>
            <a:r>
              <a:rPr lang="en-US" dirty="0" smtClean="0"/>
              <a:t>1W in = 1W out</a:t>
            </a:r>
          </a:p>
          <a:p>
            <a:pPr lvl="1"/>
            <a:r>
              <a:rPr lang="en-US" dirty="0" smtClean="0"/>
              <a:t>Heat sinks, fans, liquid cooling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3C76D-B97A-7341-A7E2-158FA28D18E0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 processors</a:t>
            </a:r>
          </a:p>
          <a:p>
            <a:pPr lvl="1"/>
            <a:r>
              <a:rPr lang="en-US" dirty="0" smtClean="0"/>
              <a:t>Reduced Instruction Set Computer (RISC)</a:t>
            </a:r>
          </a:p>
          <a:p>
            <a:pPr lvl="1"/>
            <a:r>
              <a:rPr lang="en-US" dirty="0" smtClean="0"/>
              <a:t>Vs. traditional Complex Instruction Set Computer (CISC)</a:t>
            </a:r>
          </a:p>
          <a:p>
            <a:r>
              <a:rPr lang="en-US" dirty="0" smtClean="0"/>
              <a:t>Lower power</a:t>
            </a:r>
          </a:p>
          <a:p>
            <a:pPr lvl="1"/>
            <a:r>
              <a:rPr lang="en-US" dirty="0" smtClean="0"/>
              <a:t>Phones, laptops, tablets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655F6-45C3-B246-9126-D2F3E695039E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is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many computers did you use today?</a:t>
            </a:r>
          </a:p>
          <a:p>
            <a:pPr lvl="1"/>
            <a:r>
              <a:rPr lang="en-US" dirty="0" smtClean="0"/>
              <a:t>Phones, cars, trains, airplanes, TV, displays</a:t>
            </a:r>
          </a:p>
          <a:p>
            <a:pPr lvl="1"/>
            <a:r>
              <a:rPr lang="en-US" dirty="0" smtClean="0"/>
              <a:t>Banks, schools</a:t>
            </a:r>
          </a:p>
          <a:p>
            <a:pPr lvl="1"/>
            <a:r>
              <a:rPr lang="en-US" dirty="0" smtClean="0"/>
              <a:t>Email, social media</a:t>
            </a:r>
          </a:p>
          <a:p>
            <a:pPr lvl="1"/>
            <a:r>
              <a:rPr lang="en-US" dirty="0" smtClean="0"/>
              <a:t>Probably at least a hundred</a:t>
            </a:r>
          </a:p>
          <a:p>
            <a:r>
              <a:rPr lang="en-US" dirty="0" smtClean="0"/>
              <a:t>DNA computes</a:t>
            </a:r>
          </a:p>
          <a:p>
            <a:r>
              <a:rPr lang="en-US" dirty="0" smtClean="0"/>
              <a:t>You compute</a:t>
            </a:r>
          </a:p>
          <a:p>
            <a:r>
              <a:rPr lang="en-US" dirty="0" smtClean="0"/>
              <a:t>Shouldn’t you know more about such a pervasive technology?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F763-9F97-3649-A569-824A2FE05F7D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8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Motherboards hold CPU, I/O, graphics, memory chips, expansion slots</a:t>
            </a:r>
          </a:p>
          <a:p>
            <a:r>
              <a:rPr lang="en-US" dirty="0" smtClean="0"/>
              <a:t>Called a Printed Circuit Board (PCB)</a:t>
            </a:r>
          </a:p>
          <a:p>
            <a:r>
              <a:rPr lang="en-US" dirty="0" smtClean="0"/>
              <a:t>Made of many (2 – 12) layers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C32E-861C-E544-9038-5A4E50D26F9C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4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9CF2-2BF3-C641-A06E-AFC819DD1854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047095"/>
              </p:ext>
            </p:extLst>
          </p:nvPr>
        </p:nvGraphicFramePr>
        <p:xfrm>
          <a:off x="457199" y="1417638"/>
          <a:ext cx="8229600" cy="3083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Document" r:id="rId4" imgW="5626100" imgH="2108200" progId="Word.Document.12">
                  <p:embed/>
                </p:oleObj>
              </mc:Choice>
              <mc:Fallback>
                <p:oleObj name="Document" r:id="rId4" imgW="5626100" imgH="210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199" y="1417638"/>
                        <a:ext cx="8229600" cy="3083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8425E-177E-8649-91B3-BA875C395E22}" type="datetime1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62418"/>
              </p:ext>
            </p:extLst>
          </p:nvPr>
        </p:nvGraphicFramePr>
        <p:xfrm>
          <a:off x="457199" y="1417637"/>
          <a:ext cx="8229599" cy="2767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Document" r:id="rId3" imgW="5626100" imgH="1892300" progId="Word.Document.12">
                  <p:embed/>
                </p:oleObj>
              </mc:Choice>
              <mc:Fallback>
                <p:oleObj name="Document" r:id="rId3" imgW="5626100" imgH="189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99" y="1417637"/>
                        <a:ext cx="8229599" cy="2767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64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Millions of Instruction per Second (MIPS)</a:t>
            </a:r>
          </a:p>
          <a:p>
            <a:r>
              <a:rPr lang="en-US" dirty="0" smtClean="0"/>
              <a:t>Floating Point Operation per Second (FLOPS)</a:t>
            </a:r>
          </a:p>
          <a:p>
            <a:r>
              <a:rPr lang="en-US" dirty="0" smtClean="0"/>
              <a:t>Bandwidth: Megabits per second, Gigabits per second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7A2A-2EE9-3F40-8691-3620E5D9338A}" type="datetime1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Amplifies or switches signals</a:t>
            </a:r>
          </a:p>
          <a:p>
            <a:r>
              <a:rPr lang="en-US" dirty="0" smtClean="0"/>
              <a:t>Switch similar to light switch</a:t>
            </a:r>
          </a:p>
          <a:p>
            <a:r>
              <a:rPr lang="en-US" dirty="0" smtClean="0"/>
              <a:t>Semiconductor</a:t>
            </a:r>
          </a:p>
          <a:p>
            <a:pPr lvl="1"/>
            <a:r>
              <a:rPr lang="en-US" dirty="0" smtClean="0"/>
              <a:t>Conducts or not depending on inputs</a:t>
            </a:r>
          </a:p>
          <a:p>
            <a:pPr lvl="1"/>
            <a:r>
              <a:rPr lang="en-US" dirty="0"/>
              <a:t>Nobel to John Bardeen, Walter Brattain, and William </a:t>
            </a:r>
            <a:r>
              <a:rPr lang="en-US" dirty="0" smtClean="0"/>
              <a:t>Shockley</a:t>
            </a:r>
          </a:p>
          <a:p>
            <a:pPr lvl="1"/>
            <a:r>
              <a:rPr lang="en-US" dirty="0"/>
              <a:t>Silicon, </a:t>
            </a:r>
            <a:r>
              <a:rPr lang="en-US" dirty="0" smtClean="0"/>
              <a:t>germanium, gallium arsenide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3DD74-D1B0-D34A-8E13-AAB9C1D444EA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40915" r="-4091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F33-E891-5246-A599-8412EC9EC688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Transistor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40915" r="-4091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0CA5A-1E31-2C4D-853D-453060B3C2C5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built on silicon wafers</a:t>
            </a:r>
          </a:p>
          <a:p>
            <a:r>
              <a:rPr lang="en-US" dirty="0" smtClean="0"/>
              <a:t>Made of many layers</a:t>
            </a:r>
          </a:p>
          <a:p>
            <a:pPr lvl="1"/>
            <a:r>
              <a:rPr lang="en-US" dirty="0" smtClean="0"/>
              <a:t>First layer contains the transistors</a:t>
            </a:r>
          </a:p>
          <a:p>
            <a:pPr lvl="1"/>
            <a:r>
              <a:rPr lang="en-US" dirty="0" smtClean="0"/>
              <a:t>Subsequent layers connect the transistors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NPN Transistor</a:t>
            </a:r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2000250"/>
            <a:ext cx="603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19DC-9F51-DB45-AB53-1D5A0D51D175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Planar NPN</a:t>
            </a:r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235200"/>
            <a:ext cx="57785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9EC5-9E01-C946-883B-94B1B187AE69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Vernacular</a:t>
            </a:r>
          </a:p>
          <a:p>
            <a:pPr lvl="1"/>
            <a:r>
              <a:rPr lang="en-US" dirty="0" smtClean="0"/>
              <a:t>Really: recipes for computers</a:t>
            </a:r>
          </a:p>
          <a:p>
            <a:pPr lvl="1"/>
            <a:r>
              <a:rPr lang="en-US" dirty="0" smtClean="0"/>
              <a:t>A sequence of operations to perform a task</a:t>
            </a:r>
            <a:endParaRPr lang="en-US" dirty="0"/>
          </a:p>
          <a:p>
            <a:pPr lvl="1"/>
            <a:r>
              <a:rPr lang="en-US" dirty="0" smtClean="0"/>
              <a:t>Versus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EE36-DCFC-A148-B190-8D07A142A342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869950"/>
            <a:ext cx="74549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5C15-C3DF-FC48-988B-18DEDEACE5CA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390650"/>
            <a:ext cx="6604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A602F-EB91-FC48-ABE3-223FD2C55DF8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181100"/>
            <a:ext cx="74168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AB5-1F2E-4B41-8F1A-E570073885C1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Semiconductor Manufacturing Process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214659"/>
              </p:ext>
            </p:extLst>
          </p:nvPr>
        </p:nvGraphicFramePr>
        <p:xfrm>
          <a:off x="664273" y="1642883"/>
          <a:ext cx="7768598" cy="4391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Photo Editor Photo" r:id="rId3" imgW="5723810" imgH="3657143" progId="MSPhotoEd.3">
                  <p:embed/>
                </p:oleObj>
              </mc:Choice>
              <mc:Fallback>
                <p:oleObj name="Photo Editor Photo" r:id="rId3" imgW="5723810" imgH="36571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73" y="1642883"/>
                        <a:ext cx="7768598" cy="43916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9625-41FC-3B41-8B54-2EDBCEF67A26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4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Czochralski </a:t>
            </a:r>
          </a:p>
        </p:txBody>
      </p:sp>
      <p:pic>
        <p:nvPicPr>
          <p:cNvPr id="54275" name="Picture 5" descr="czoch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417638"/>
            <a:ext cx="4054475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A3B0-4CB7-C247-A51F-EC9C03F43D10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si_einkrist_inset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49" y="684190"/>
            <a:ext cx="4631610" cy="545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BACB7-7BCA-C747-B820-C13E6807627D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Wafer Finishing</a:t>
            </a:r>
          </a:p>
        </p:txBody>
      </p:sp>
      <p:grpSp>
        <p:nvGrpSpPr>
          <p:cNvPr id="60419" name="Group 17"/>
          <p:cNvGrpSpPr>
            <a:grpSpLocks/>
          </p:cNvGrpSpPr>
          <p:nvPr/>
        </p:nvGrpSpPr>
        <p:grpSpPr bwMode="auto">
          <a:xfrm>
            <a:off x="0" y="2497138"/>
            <a:ext cx="9829800" cy="1863725"/>
            <a:chOff x="0" y="2496344"/>
            <a:chExt cx="9829800" cy="1865312"/>
          </a:xfrm>
        </p:grpSpPr>
        <p:pic>
          <p:nvPicPr>
            <p:cNvPr id="60420" name="Picture 5" descr="slic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01144"/>
              <a:ext cx="1752600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421" name="Group 16"/>
            <p:cNvGrpSpPr>
              <a:grpSpLocks/>
            </p:cNvGrpSpPr>
            <p:nvPr/>
          </p:nvGrpSpPr>
          <p:grpSpPr bwMode="auto">
            <a:xfrm>
              <a:off x="1676400" y="2496344"/>
              <a:ext cx="8153400" cy="1865312"/>
              <a:chOff x="1676400" y="2496344"/>
              <a:chExt cx="8153400" cy="1865312"/>
            </a:xfrm>
          </p:grpSpPr>
          <p:pic>
            <p:nvPicPr>
              <p:cNvPr id="60422" name="Picture 4" descr="etch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3400" y="2571750"/>
                <a:ext cx="1936750" cy="171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423" name="Picture 6" descr="lappi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2552700"/>
                <a:ext cx="1300163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424" name="AutoShape 8"/>
              <p:cNvSpPr>
                <a:spLocks noChangeArrowheads="1"/>
              </p:cNvSpPr>
              <p:nvPr/>
            </p:nvSpPr>
            <p:spPr bwMode="auto">
              <a:xfrm>
                <a:off x="1676400" y="3410744"/>
                <a:ext cx="533400" cy="381000"/>
              </a:xfrm>
              <a:prstGeom prst="rightArrow">
                <a:avLst>
                  <a:gd name="adj1" fmla="val 50000"/>
                  <a:gd name="adj2" fmla="val 35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25" name="AutoShape 9"/>
              <p:cNvSpPr>
                <a:spLocks noChangeArrowheads="1"/>
              </p:cNvSpPr>
              <p:nvPr/>
            </p:nvSpPr>
            <p:spPr bwMode="auto">
              <a:xfrm>
                <a:off x="3733800" y="3410744"/>
                <a:ext cx="533400" cy="381000"/>
              </a:xfrm>
              <a:prstGeom prst="rightArrow">
                <a:avLst>
                  <a:gd name="adj1" fmla="val 50000"/>
                  <a:gd name="adj2" fmla="val 35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26" name="AutoShape 10"/>
              <p:cNvSpPr>
                <a:spLocks noChangeArrowheads="1"/>
              </p:cNvSpPr>
              <p:nvPr/>
            </p:nvSpPr>
            <p:spPr bwMode="auto">
              <a:xfrm>
                <a:off x="6324600" y="3410744"/>
                <a:ext cx="533400" cy="381000"/>
              </a:xfrm>
              <a:prstGeom prst="rightArrow">
                <a:avLst>
                  <a:gd name="adj1" fmla="val 50000"/>
                  <a:gd name="adj2" fmla="val 35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60427" name="Picture 7" descr="polish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7178" r="-57178"/>
              <a:stretch>
                <a:fillRect/>
              </a:stretch>
            </p:blipFill>
            <p:spPr bwMode="auto">
              <a:xfrm>
                <a:off x="5926137" y="2496344"/>
                <a:ext cx="3903663" cy="1865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7BA1-2713-E14B-A052-071C707727A2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Photolithography</a:t>
            </a:r>
          </a:p>
        </p:txBody>
      </p:sp>
      <p:sp>
        <p:nvSpPr>
          <p:cNvPr id="66563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Photolithography is a technique that is used to define the shape of micro-machined structures on a wafer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E2137-82DA-2745-8F6A-8F3F0AFDFA6F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762000" y="993775"/>
          <a:ext cx="7620000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Photo Editor Photo" r:id="rId3" imgW="3886537" imgH="2483810" progId="MSPhotoEd.3">
                  <p:embed/>
                </p:oleObj>
              </mc:Choice>
              <mc:Fallback>
                <p:oleObj name="Photo Editor Photo" r:id="rId3" imgW="3886537" imgH="248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93775"/>
                        <a:ext cx="7620000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E67D3-4536-3D46-ADC8-BEA76212BA40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Photolithography 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Photoresist</a:t>
            </a:r>
          </a:p>
        </p:txBody>
      </p:sp>
      <p:sp>
        <p:nvSpPr>
          <p:cNvPr id="6861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The first step in the photolithography process is to develop a mask, which will be typically be a chromium pattern on a glass plate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Next, the wafer is then coated with a polymer which is sensitive to ultraviolet light called a photoresist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Afterward, the photoresist is then developed which transfers the pattern on the mask to the photoresist layer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11F-1AEC-DB4B-AF17-B603937A900C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 algorithm operates on</a:t>
            </a:r>
          </a:p>
          <a:p>
            <a:r>
              <a:rPr lang="en-US" dirty="0"/>
              <a:t>Numbers, characters, media</a:t>
            </a:r>
          </a:p>
          <a:p>
            <a:r>
              <a:rPr lang="en-US" dirty="0"/>
              <a:t>Binary representation (lots more on this later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Programs are data also</a:t>
            </a:r>
          </a:p>
          <a:p>
            <a:pPr lvl="1"/>
            <a:r>
              <a:rPr lang="en-US" dirty="0" smtClean="0"/>
              <a:t>John Von Neumann</a:t>
            </a:r>
          </a:p>
          <a:p>
            <a:pPr lvl="2"/>
            <a:r>
              <a:rPr lang="en-US" dirty="0" smtClean="0"/>
              <a:t>Manhattan project, IAS, quantum logic, game theory, </a:t>
            </a:r>
          </a:p>
          <a:p>
            <a:pPr lvl="2"/>
            <a:r>
              <a:rPr lang="en-US" dirty="0" smtClean="0"/>
              <a:t>Etc., etc.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A2EA2-8562-F447-86A5-38A100968591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171450" y="2209800"/>
          <a:ext cx="88011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Photo Editor Photo" r:id="rId3" imgW="4069433" imgH="1691787" progId="MSPhotoEd.3">
                  <p:embed/>
                </p:oleObj>
              </mc:Choice>
              <mc:Fallback>
                <p:oleObj name="Photo Editor Photo" r:id="rId3" imgW="4069433" imgH="169178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2209800"/>
                        <a:ext cx="88011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392B-F63D-1044-B9B5-E81CC43A57C0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1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Photolithography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Photomasks and Reticles</a:t>
            </a:r>
          </a:p>
        </p:txBody>
      </p:sp>
      <p:sp>
        <p:nvSpPr>
          <p:cNvPr id="7373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square glass plate with a patterned emulsion of metal film on one side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mask is aligned with the wafer, so that the pattern can be transferred onto the wafer surface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Each mask after the first one must be aligned to the previous pattern. 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51CF-6DC8-6F47-9C87-5347C134248A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3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Photolithography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Photomasks and Reticles</a:t>
            </a:r>
          </a:p>
        </p:txBody>
      </p:sp>
      <p:sp>
        <p:nvSpPr>
          <p:cNvPr id="7475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When a image on the photomask is projected several time  side by side onto the wafer, this is known as stepping and the photomask is called a reticle.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 common reticle is the 5X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patterns on the 5X reticle are reduced 5 times when projected onto the wafer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1637-E00D-5D45-95C8-5A9C065C6227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Photolithography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Photomasks and Reticles</a:t>
            </a:r>
          </a:p>
        </p:txBody>
      </p:sp>
      <p:sp>
        <p:nvSpPr>
          <p:cNvPr id="75782" name="Rectangle 3"/>
          <p:cNvSpPr>
            <a:spLocks noChangeArrowheads="1"/>
          </p:cNvSpPr>
          <p:nvPr/>
        </p:nvSpPr>
        <p:spPr bwMode="auto">
          <a:xfrm>
            <a:off x="685800" y="2057400"/>
            <a:ext cx="845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Examples of 5X Reticles: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762000" y="2514600"/>
          <a:ext cx="4419600" cy="217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Photo Editor Photo" r:id="rId3" imgW="2255238" imgH="1143099" progId="MSPhotoEd.3">
                  <p:embed/>
                </p:oleObj>
              </mc:Choice>
              <mc:Fallback>
                <p:oleObj name="Photo Editor Photo" r:id="rId3" imgW="2255238" imgH="114309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14600"/>
                        <a:ext cx="4419600" cy="217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914400" y="4495800"/>
          <a:ext cx="3962400" cy="219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Photo Editor Photo" r:id="rId5" imgW="2438095" imgH="1348857" progId="MSPhotoEd.3">
                  <p:embed/>
                </p:oleObj>
              </mc:Choice>
              <mc:Fallback>
                <p:oleObj name="Photo Editor Photo" r:id="rId5" imgW="2438095" imgH="134885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95800"/>
                        <a:ext cx="3962400" cy="219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5715000" y="2819400"/>
          <a:ext cx="275431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Photo Editor Photo" r:id="rId7" imgW="2057578" imgH="2049958" progId="MSPhotoEd.3">
                  <p:embed/>
                </p:oleObj>
              </mc:Choice>
              <mc:Fallback>
                <p:oleObj name="Photo Editor Photo" r:id="rId7" imgW="2057578" imgH="204995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819400"/>
                        <a:ext cx="275431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3ABD-3A15-1641-9E5C-76B0BC6F55B4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SiO2 growth is a key process step in manufacturing all Si devices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Thick (~1µm) oxides are used for field oxide (isolate devices from one another )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Thin gate oxides (~100 </a:t>
            </a:r>
            <a:r>
              <a:rPr lang="en-US" sz="2400" dirty="0" err="1">
                <a:latin typeface="Arial" charset="0"/>
                <a:ea typeface="ＭＳ Ｐゴシック" charset="0"/>
              </a:rPr>
              <a:t>Å</a:t>
            </a:r>
            <a:r>
              <a:rPr lang="en-US" sz="2400" dirty="0">
                <a:latin typeface="Arial" charset="0"/>
                <a:ea typeface="ＭＳ Ｐゴシック" charset="0"/>
              </a:rPr>
              <a:t>) control MOS devices</a:t>
            </a:r>
          </a:p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stability and ease of formation of SiO2 was one of the reasons that Si replaced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Ge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as the semiconductor of choice.</a:t>
            </a:r>
          </a:p>
        </p:txBody>
      </p:sp>
      <p:sp>
        <p:nvSpPr>
          <p:cNvPr id="7987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Oxidation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21FF-0CE8-DE41-8B5E-2A65F7386DDC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7302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The simplest method of producing an oxide layer consists of heating a silicon wafer in an oxidizing atmosphere.</a:t>
            </a:r>
          </a:p>
        </p:txBody>
      </p:sp>
      <p:graphicFrame>
        <p:nvGraphicFramePr>
          <p:cNvPr id="8089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619250" y="2162175"/>
          <a:ext cx="59055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Bitmap Image" r:id="rId3" imgW="5904762" imgH="3753374" progId="Paint.Picture">
                  <p:embed/>
                </p:oleObj>
              </mc:Choice>
              <mc:Fallback>
                <p:oleObj name="Bitmap Image" r:id="rId3" imgW="5904762" imgH="375337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162175"/>
                        <a:ext cx="5905500" cy="375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14219-E78C-9A44-AD00-F661157CE5F9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305800" cy="1143000"/>
          </a:xfrm>
        </p:spPr>
        <p:txBody>
          <a:bodyPr/>
          <a:lstStyle/>
          <a:p>
            <a:pPr algn="l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b="1">
                <a:latin typeface="Arial" charset="0"/>
                <a:ea typeface="ＭＳ Ｐゴシック" charset="0"/>
                <a:cs typeface="ＭＳ Ｐゴシック" charset="0"/>
              </a:rPr>
              <a:t>Diffusion Process</a:t>
            </a:r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         </a:t>
            </a:r>
            <a:r>
              <a:rPr lang="en-US" sz="3200" b="1">
                <a:latin typeface="Arial" charset="0"/>
                <a:ea typeface="ＭＳ Ｐゴシック" charset="0"/>
                <a:cs typeface="ＭＳ Ｐゴシック" charset="0"/>
              </a:rPr>
              <a:t>Ion Implantation</a:t>
            </a:r>
          </a:p>
        </p:txBody>
      </p:sp>
      <p:pic>
        <p:nvPicPr>
          <p:cNvPr id="99331" name="Picture 3" descr="ion impla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41529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4" descr="C:\Documents and Settings\exf9274\My Documents\My Pictures\DW-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3962400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CD8B-6EDE-4447-9B2A-2411D50766BF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87338"/>
            <a:ext cx="3956050" cy="582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565B-042B-B14D-97AB-15A3AC83679E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Test and Package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Wafer test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Dicing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Packaging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Bonding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Chip test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Typical wafer fab cycle time 6 to 8 weeks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1" y="571500"/>
            <a:ext cx="6950805" cy="521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5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working on data</a:t>
            </a:r>
          </a:p>
          <a:p>
            <a:pPr lvl="1"/>
            <a:r>
              <a:rPr lang="en-US" dirty="0" smtClean="0"/>
              <a:t>Well, data working on data</a:t>
            </a:r>
          </a:p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814C0-AF17-9643-B53E-ACF007693A7C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1982 vs. 2007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0459" r="-104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1982 vs. 2007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Osborne Executive portable computer, from 1982 with a </a:t>
            </a:r>
            <a:r>
              <a:rPr lang="en-US" dirty="0" err="1"/>
              <a:t>Zilog</a:t>
            </a:r>
            <a:r>
              <a:rPr lang="en-US" dirty="0"/>
              <a:t> Z80 4MHz CPU, and a 2007 Apple iPhone with a 412MHz ARM11 CPU; the Executive weighs 100 times as much, has nearly 500 times as much volume, cost approximately 10 times as much (adjusted for inflation), and has about 1/100th the clock frequency of the smartphone.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9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Gordon Moore</a:t>
            </a:r>
          </a:p>
          <a:p>
            <a:pPr lvl="1"/>
            <a:r>
              <a:rPr lang="en-US" dirty="0" smtClean="0"/>
              <a:t>Co-founder of Intel</a:t>
            </a:r>
          </a:p>
          <a:p>
            <a:r>
              <a:rPr lang="en-US" dirty="0" smtClean="0"/>
              <a:t>Chip density doubles every two years</a:t>
            </a:r>
          </a:p>
          <a:p>
            <a:r>
              <a:rPr lang="en-US" dirty="0" smtClean="0"/>
              <a:t>Does not state that performance will also double</a:t>
            </a:r>
          </a:p>
          <a:p>
            <a:pPr lvl="1"/>
            <a:r>
              <a:rPr lang="en-US" dirty="0" smtClean="0"/>
              <a:t>Performance based on multiple factors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1733" r="-31733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A1D47-E835-694C-870A-ADDD0E6B322B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Kryder’s</a:t>
            </a:r>
            <a:r>
              <a:rPr lang="en-US" dirty="0" smtClean="0"/>
              <a:t> Disk Space Law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913" r="-10913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767-1B24-0741-B191-606AE48050E3}" type="datetime1">
              <a:rPr lang="en-US" smtClean="0"/>
              <a:t>8/17/15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Nielsen's </a:t>
            </a:r>
            <a:r>
              <a:rPr lang="en-US" dirty="0" smtClean="0"/>
              <a:t>Law of Network Bandwidth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5487" r="-15487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8451-C4F0-7D4D-B87C-8B068572A0CE}" type="datetime1">
              <a:rPr lang="en-US" smtClean="0"/>
              <a:t>8/17/15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Cray 1 at NCAR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0DED6-C5CA-F04C-95BC-3B08F88954AD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6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5.5 tons including the Freon refrigeration system. Configured with 1 million words of main memory, the machine and its power supplies consumed about 115 kW of </a:t>
            </a:r>
            <a:r>
              <a:rPr lang="en-US" dirty="0" smtClean="0"/>
              <a:t>power</a:t>
            </a:r>
          </a:p>
          <a:p>
            <a:r>
              <a:rPr lang="en-US" dirty="0" smtClean="0"/>
              <a:t>250 </a:t>
            </a:r>
            <a:r>
              <a:rPr lang="en-US" dirty="0"/>
              <a:t>MFLOPS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88E6-A7E3-F049-972A-36DEFECD633E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Yellowstone at NCAR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1.5</a:t>
            </a:r>
            <a:r>
              <a:rPr lang="en-US" dirty="0"/>
              <a:t> </a:t>
            </a:r>
            <a:r>
              <a:rPr lang="en-US" dirty="0" err="1" smtClean="0"/>
              <a:t>petaflops</a:t>
            </a:r>
            <a:endParaRPr lang="en-US" dirty="0" smtClean="0"/>
          </a:p>
          <a:p>
            <a:r>
              <a:rPr lang="en-US" dirty="0" smtClean="0"/>
              <a:t>4,536 CPUs</a:t>
            </a:r>
          </a:p>
          <a:p>
            <a:r>
              <a:rPr lang="en-US" dirty="0" smtClean="0"/>
              <a:t>72,576 Cores</a:t>
            </a:r>
          </a:p>
          <a:p>
            <a:r>
              <a:rPr lang="en-US" dirty="0" smtClean="0"/>
              <a:t>144.6 TB 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Yellowstone at NCAR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Secret </a:t>
            </a:r>
            <a:r>
              <a:rPr lang="en-US" dirty="0" err="1"/>
              <a:t>Rosies</a:t>
            </a:r>
            <a:r>
              <a:rPr lang="en-US" dirty="0"/>
              <a:t>: The Female Computers of WWII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71221" r="-7122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FA1D1-E447-0246-980A-A1C5E518631D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Yellowstone at NCAR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27693" b="-2769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Knights 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72 core with 4 threads per core</a:t>
            </a:r>
          </a:p>
          <a:p>
            <a:r>
              <a:rPr lang="en-US" dirty="0" smtClean="0"/>
              <a:t>160 – 215W</a:t>
            </a:r>
          </a:p>
          <a:p>
            <a:r>
              <a:rPr lang="en-US" dirty="0" smtClean="0"/>
              <a:t>14nm</a:t>
            </a:r>
          </a:p>
          <a:p>
            <a:r>
              <a:rPr lang="en-US" dirty="0" smtClean="0"/>
              <a:t>8B transistors</a:t>
            </a:r>
          </a:p>
          <a:p>
            <a:r>
              <a:rPr lang="en-US" dirty="0" smtClean="0"/>
              <a:t>~1 TFLOP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BB7-F5FA-AC4F-93C1-9403131ECCE6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Knights Landing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5830-AFE0-484E-BF94-C46D46792747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Knights Landing Packaging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394" r="-1039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DDD2-189B-FC48-87B5-599DBE74B8EA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957638"/>
            <a:ext cx="8229600" cy="216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Appearing as an opposed duet of helmeted gladiators, these angry silicon soldiers were discovered on the surface of an image sensor used by the </a:t>
            </a:r>
            <a:r>
              <a:rPr lang="en-US" sz="3000" b="1">
                <a:latin typeface="Arial" charset="0"/>
                <a:ea typeface="ＭＳ Ｐゴシック" charset="0"/>
                <a:cs typeface="ＭＳ Ｐゴシック" charset="0"/>
              </a:rPr>
              <a:t>Spirit</a:t>
            </a:r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3000" b="1">
                <a:latin typeface="Arial" charset="0"/>
                <a:ea typeface="ＭＳ Ｐゴシック" charset="0"/>
                <a:cs typeface="ＭＳ Ｐゴシック" charset="0"/>
              </a:rPr>
              <a:t>Opportunity</a:t>
            </a:r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 rovers sent to probe the Red planet.</a:t>
            </a:r>
          </a:p>
        </p:txBody>
      </p:sp>
      <p:pic>
        <p:nvPicPr>
          <p:cNvPr id="1044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74638"/>
            <a:ext cx="62230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C0626-988B-914D-9066-A02826B987E2}" type="datetime1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9" y="951117"/>
            <a:ext cx="7955140" cy="47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DBCAE-78E3-EE4F-8CCC-61C3F53D7173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74" y="1020156"/>
            <a:ext cx="7288971" cy="431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8EB3-1EA7-BE44-8C8A-6ADEF547D8BC}" type="datetime1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1" y="1044127"/>
            <a:ext cx="7385605" cy="437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E8D2-FB59-F344-9D34-D1F9B4D61412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9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52" y="1326217"/>
            <a:ext cx="6646714" cy="393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6B9B-1A80-9B46-8C62-2672CA70C5FE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94" y="1018230"/>
            <a:ext cx="7184869" cy="425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CD2EF-A09D-7845-B6CA-ACA70FD6BB35}" type="datetime1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Computors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10228" r="-1022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8153E-436F-9643-8B8F-036214CDC494}" type="datetime1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©Steve Beaty and others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AF3E6-9EE9-0245-A229-A992C92CBE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S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MSUD.potx</Template>
  <TotalTime>3538</TotalTime>
  <Words>2418</Words>
  <Application>Microsoft Macintosh PowerPoint</Application>
  <PresentationFormat>On-screen Show (4:3)</PresentationFormat>
  <Paragraphs>620</Paragraphs>
  <Slides>89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MSUD</vt:lpstr>
      <vt:lpstr>Document</vt:lpstr>
      <vt:lpstr>Photo Editor Photo</vt:lpstr>
      <vt:lpstr>Bitmap Image</vt:lpstr>
      <vt:lpstr>Chapter 1</vt:lpstr>
      <vt:lpstr>Most Important</vt:lpstr>
      <vt:lpstr>Building Blocks</vt:lpstr>
      <vt:lpstr>Life is Computing</vt:lpstr>
      <vt:lpstr>Programs</vt:lpstr>
      <vt:lpstr>Data</vt:lpstr>
      <vt:lpstr>Processing</vt:lpstr>
      <vt:lpstr>Top Secret Rosies: The Female Computers of WWII</vt:lpstr>
      <vt:lpstr>First Computors</vt:lpstr>
      <vt:lpstr>First Computer Operators</vt:lpstr>
      <vt:lpstr>Computer Basics</vt:lpstr>
      <vt:lpstr>Binary Logical Operations</vt:lpstr>
      <vt:lpstr>(Half) Addition</vt:lpstr>
      <vt:lpstr>Addition</vt:lpstr>
      <vt:lpstr>Circuit</vt:lpstr>
      <vt:lpstr>Parts</vt:lpstr>
      <vt:lpstr>Organization</vt:lpstr>
      <vt:lpstr>CPU</vt:lpstr>
      <vt:lpstr>CPU</vt:lpstr>
      <vt:lpstr>Busses</vt:lpstr>
      <vt:lpstr>Slots</vt:lpstr>
      <vt:lpstr>Speed Limits</vt:lpstr>
      <vt:lpstr>Latency</vt:lpstr>
      <vt:lpstr>Seven Approaches</vt:lpstr>
      <vt:lpstr>Memory Hierarchy</vt:lpstr>
      <vt:lpstr>Buses</vt:lpstr>
      <vt:lpstr>Alternative</vt:lpstr>
      <vt:lpstr>Classic PCIe Graphics</vt:lpstr>
      <vt:lpstr>Integrated with Partitioned Memory </vt:lpstr>
      <vt:lpstr>Integrated with Unified Memory </vt:lpstr>
      <vt:lpstr>Direct Memory Access</vt:lpstr>
      <vt:lpstr>Die Shot of Single CPU</vt:lpstr>
      <vt:lpstr>Pentium</vt:lpstr>
      <vt:lpstr>i7</vt:lpstr>
      <vt:lpstr>Power 8</vt:lpstr>
      <vt:lpstr>Pentium vs. i7</vt:lpstr>
      <vt:lpstr>Physical Limitations</vt:lpstr>
      <vt:lpstr>Physical Limitations</vt:lpstr>
      <vt:lpstr>Another Approach</vt:lpstr>
      <vt:lpstr>Mother</vt:lpstr>
      <vt:lpstr>Small</vt:lpstr>
      <vt:lpstr>Large</vt:lpstr>
      <vt:lpstr>Measurements</vt:lpstr>
      <vt:lpstr>Transistor</vt:lpstr>
      <vt:lpstr>Transistor</vt:lpstr>
      <vt:lpstr>First Transistor</vt:lpstr>
      <vt:lpstr>Chips</vt:lpstr>
      <vt:lpstr>NPN Transistor</vt:lpstr>
      <vt:lpstr>Planar NPN</vt:lpstr>
      <vt:lpstr>PowerPoint Presentation</vt:lpstr>
      <vt:lpstr>PowerPoint Presentation</vt:lpstr>
      <vt:lpstr>PowerPoint Presentation</vt:lpstr>
      <vt:lpstr>Semiconductor Manufacturing Process</vt:lpstr>
      <vt:lpstr>Czochralski </vt:lpstr>
      <vt:lpstr>PowerPoint Presentation</vt:lpstr>
      <vt:lpstr>Wafer Finishing</vt:lpstr>
      <vt:lpstr>Photolithography</vt:lpstr>
      <vt:lpstr>PowerPoint Presentation</vt:lpstr>
      <vt:lpstr>Photolithography  Photoresist</vt:lpstr>
      <vt:lpstr>PowerPoint Presentation</vt:lpstr>
      <vt:lpstr>Photolithography Photomasks and Reticles</vt:lpstr>
      <vt:lpstr>Photolithography Photomasks and Reticles</vt:lpstr>
      <vt:lpstr>Photolithography Photomasks and Reticles</vt:lpstr>
      <vt:lpstr>Oxidation</vt:lpstr>
      <vt:lpstr>The simplest method of producing an oxide layer consists of heating a silicon wafer in an oxidizing atmosphere.</vt:lpstr>
      <vt:lpstr> Diffusion Process         Ion Implantation</vt:lpstr>
      <vt:lpstr>PowerPoint Presentation</vt:lpstr>
      <vt:lpstr>Test and Package</vt:lpstr>
      <vt:lpstr>PowerPoint Presentation</vt:lpstr>
      <vt:lpstr>1982 vs. 2007</vt:lpstr>
      <vt:lpstr>1982 vs. 2007</vt:lpstr>
      <vt:lpstr>Moore’s Law</vt:lpstr>
      <vt:lpstr>Moore’s Law</vt:lpstr>
      <vt:lpstr>Kryder’s Disk Space Law</vt:lpstr>
      <vt:lpstr>Nielsen's Law of Network Bandwidth</vt:lpstr>
      <vt:lpstr>Cray 1 at NCAR</vt:lpstr>
      <vt:lpstr>Cray 1</vt:lpstr>
      <vt:lpstr>Yellowstone at NCAR</vt:lpstr>
      <vt:lpstr>Yellowstone at NCAR</vt:lpstr>
      <vt:lpstr>Yellowstone at NCAR</vt:lpstr>
      <vt:lpstr>Knights Landing</vt:lpstr>
      <vt:lpstr>Knights Landing</vt:lpstr>
      <vt:lpstr>Knights Landing Packaging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Beaty</dc:creator>
  <cp:lastModifiedBy>Information Technology</cp:lastModifiedBy>
  <cp:revision>46</cp:revision>
  <dcterms:created xsi:type="dcterms:W3CDTF">2015-08-09T16:28:02Z</dcterms:created>
  <dcterms:modified xsi:type="dcterms:W3CDTF">2015-08-18T20:28:52Z</dcterms:modified>
</cp:coreProperties>
</file>